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1" r:id="rId4"/>
    <p:sldId id="262" r:id="rId5"/>
    <p:sldId id="263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9A"/>
    <a:srgbClr val="9F2441"/>
    <a:srgbClr val="FFF2C7"/>
    <a:srgbClr val="162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1"/>
    <p:restoredTop sz="93942"/>
  </p:normalViewPr>
  <p:slideViewPr>
    <p:cSldViewPr snapToGrid="0" snapToObjects="1">
      <p:cViewPr varScale="1">
        <p:scale>
          <a:sx n="119" d="100"/>
          <a:sy n="119" d="100"/>
        </p:scale>
        <p:origin x="2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5CF09-FB48-1746-B582-E0F0827C85B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75AFD-416F-3845-B900-0C741CB4D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3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75AFD-416F-3845-B900-0C741CB4D1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26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Reasons – We only have permission to use the images and videos in these PPTs for HKNC related trainings/resources.  An HKNC ppt should not be utilized as a training tool by a non-HKNC staff member.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75AFD-416F-3845-B900-0C741CB4D1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9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3882-4A9A-C045-9408-E388EB23D320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1AB4-1C7D-8445-AD92-8B12875EE036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6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9ADD-2849-2B4E-9077-B4F27F63CE9B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3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DCE6-7E02-304A-96F4-6EF2AFEAD39B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0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E188-140E-0840-A643-096027C73C87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2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3E06-D5DC-FB45-80AD-F43D1B15D229}" type="datetime1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9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D405-23DE-334A-8734-17648E40154D}" type="datetime1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9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558A-2C1B-4143-8904-1AFB896524EB}" type="datetime1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1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A33F-9A40-654D-ADF6-26C24731BF01}" type="datetime1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6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7165-084B-714B-9AE2-75B65BCFE260}" type="datetime1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6D25-2BDC-A84D-A54C-B92CE3D297FF}" type="datetime1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4DED8-FEC7-4E46-97DF-AFEE9FD294EE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8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Whoosh.wav"/>
          </p:stSnd>
        </p:sndAc>
      </p:transition>
    </mc:Choice>
    <mc:Fallback xmlns="">
      <p:transition spd="slow">
        <p:sndAc>
          <p:stSnd>
            <p:snd r:embed="rId14" name="Whoosh.wav"/>
          </p:stSnd>
        </p:sndAc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bin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3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3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3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3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bin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2662" y="752790"/>
            <a:ext cx="9144000" cy="1113332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FE79A"/>
                </a:solidFill>
                <a:latin typeface="Arial" charset="0"/>
                <a:ea typeface="Arial" charset="0"/>
                <a:cs typeface="Arial" charset="0"/>
              </a:rPr>
              <a:t>Why Audio Description and What’s Next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84375"/>
            <a:ext cx="10487608" cy="14742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Megan A. Conway, Ph.D.</a:t>
            </a:r>
          </a:p>
          <a:p>
            <a:r>
              <a:rPr lang="en-US" sz="3200" dirty="0">
                <a:solidFill>
                  <a:srgbClr val="FFF2C7"/>
                </a:solidFill>
                <a:latin typeface="Arial"/>
                <a:ea typeface="Arial" charset="0"/>
                <a:cs typeface="Arial"/>
              </a:rPr>
              <a:t>October, 2021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2778697"/>
            <a:ext cx="12192000" cy="19878"/>
          </a:xfrm>
          <a:prstGeom prst="line">
            <a:avLst/>
          </a:prstGeom>
          <a:ln w="101600">
            <a:solidFill>
              <a:srgbClr val="9F2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HKNC Logo">
            <a:extLst>
              <a:ext uri="{FF2B5EF4-FFF2-40B4-BE49-F238E27FC236}">
                <a16:creationId xmlns:a16="http://schemas.microsoft.com/office/drawing/2014/main" id="{BCC88D3C-9039-4109-9E25-A622DF6DB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415" y="5641942"/>
            <a:ext cx="4733170" cy="71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2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Whoosh.wav"/>
          </p:stSnd>
        </p:sndAc>
      </p:transition>
    </mc:Choice>
    <mc:Fallback xmlns="">
      <p:transition spd="slow"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7598"/>
            <a:ext cx="9144000" cy="87073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E79A"/>
                </a:solidFill>
                <a:latin typeface="Arial" charset="0"/>
                <a:ea typeface="Arial" charset="0"/>
                <a:cs typeface="Arial" charset="0"/>
              </a:rPr>
              <a:t>AD and the Community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194" y="1653140"/>
            <a:ext cx="11518710" cy="48841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dirty="0">
              <a:solidFill>
                <a:srgbClr val="FFF2C7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dirty="0">
              <a:solidFill>
                <a:srgbClr val="FFF2C7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dirty="0">
              <a:solidFill>
                <a:srgbClr val="FFF2C7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/>
                <a:ea typeface="Arial" charset="0"/>
                <a:cs typeface="Arial"/>
              </a:rPr>
              <a:t>Blind and </a:t>
            </a:r>
            <a:r>
              <a:rPr lang="en-US" sz="3200" dirty="0" err="1">
                <a:solidFill>
                  <a:srgbClr val="FFF2C7"/>
                </a:solidFill>
                <a:latin typeface="Arial"/>
                <a:ea typeface="Arial" charset="0"/>
                <a:cs typeface="Arial"/>
              </a:rPr>
              <a:t>DeafBlind</a:t>
            </a:r>
            <a:r>
              <a:rPr lang="en-US" sz="3200" dirty="0">
                <a:solidFill>
                  <a:srgbClr val="FFF2C7"/>
                </a:solidFill>
                <a:latin typeface="Arial"/>
                <a:ea typeface="Arial" charset="0"/>
                <a:cs typeface="Arial"/>
              </a:rPr>
              <a:t> people are diverse.</a:t>
            </a:r>
          </a:p>
          <a:p>
            <a:pPr marL="914400" lvl="1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Degree of sensory loss</a:t>
            </a:r>
          </a:p>
          <a:p>
            <a:pPr marL="914400" lvl="1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When acquired</a:t>
            </a:r>
          </a:p>
          <a:p>
            <a:pPr marL="914400" lvl="1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Cultural and communication background</a:t>
            </a:r>
            <a:endParaRPr lang="en-US" sz="3200" dirty="0">
              <a:solidFill>
                <a:srgbClr val="FFF2C7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1385799"/>
            <a:ext cx="12192000" cy="19878"/>
          </a:xfrm>
          <a:prstGeom prst="line">
            <a:avLst/>
          </a:prstGeom>
          <a:ln w="50800">
            <a:solidFill>
              <a:srgbClr val="9F2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E313C0-B03B-CE49-8165-CCE4452F199C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pic>
        <p:nvPicPr>
          <p:cNvPr id="11" name="Picture 10" title="HKNC Logo">
            <a:extLst>
              <a:ext uri="{FF2B5EF4-FFF2-40B4-BE49-F238E27FC236}">
                <a16:creationId xmlns:a16="http://schemas.microsoft.com/office/drawing/2014/main" id="{884B6E81-53F8-B641-ADCC-9CB5A927D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20" y="267598"/>
            <a:ext cx="994468" cy="994468"/>
          </a:xfrm>
          <a:prstGeom prst="rect">
            <a:avLst/>
          </a:prstGeom>
        </p:spPr>
      </p:pic>
      <p:pic>
        <p:nvPicPr>
          <p:cNvPr id="4" name="Picture 3" descr="This photo shows a group of HKNC students and staff dressed up for what appears to be a 1950's Grease themed party. About 18 young people, who are diverse in terms of ethnicity and gender,  are gathered as a group, with some kneeling and some standing behind them. Balloons and streamers and records hang overhead. Some people are dressed as &quot;Greasers&quot; in jeans and white t-shirts with their hair slicked back. Others wear a poodle skirt, jeans with a poodle on it, jeans with a black muscle t-shirt and sunglasses, jeans with a black t-shirt and a pink or yellow scarf, or paper &quot;diner&quot; hats. " title="Photo of Party at HKN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258" y="1559344"/>
            <a:ext cx="4124031" cy="188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8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hoosh.wav"/>
          </p:stSnd>
        </p:sndAc>
      </p:transition>
    </mc:Choice>
    <mc:Fallback xmlns="">
      <p:transition spd="slow">
        <p:sndAc>
          <p:stSnd>
            <p:snd r:embed="rId8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7598"/>
            <a:ext cx="9144000" cy="87073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E79A"/>
                </a:solidFill>
                <a:latin typeface="Arial" charset="0"/>
                <a:ea typeface="Arial" charset="0"/>
                <a:cs typeface="Arial" charset="0"/>
              </a:rPr>
              <a:t>Accessibility and Inclusion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194" y="1653140"/>
            <a:ext cx="11518710" cy="4884137"/>
          </a:xfrm>
        </p:spPr>
        <p:txBody>
          <a:bodyPr>
            <a:normAutofit/>
          </a:bodyPr>
          <a:lstStyle/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Ensuring equitable access to public resources requires a holistic approach.</a:t>
            </a:r>
          </a:p>
          <a:p>
            <a:pPr marL="914400" lvl="1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Physical access</a:t>
            </a:r>
          </a:p>
          <a:p>
            <a:pPr marL="914400" lvl="1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Sensory access</a:t>
            </a:r>
          </a:p>
          <a:p>
            <a:pPr marL="914400" lvl="1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Cognitive engagement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Need to use a variety of tools. </a:t>
            </a:r>
          </a:p>
          <a:p>
            <a:pPr marL="914400" lvl="1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Tactile, interpreters, captioning, AD, etc.  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1385799"/>
            <a:ext cx="12192000" cy="19878"/>
          </a:xfrm>
          <a:prstGeom prst="line">
            <a:avLst/>
          </a:prstGeom>
          <a:ln w="50800">
            <a:solidFill>
              <a:srgbClr val="9F2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9BCC0-92BD-DD47-B96A-0E9419FD2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E313C0-B03B-CE49-8165-CCE4452F199C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title="HKNC Logo">
            <a:extLst>
              <a:ext uri="{FF2B5EF4-FFF2-40B4-BE49-F238E27FC236}">
                <a16:creationId xmlns:a16="http://schemas.microsoft.com/office/drawing/2014/main" id="{884B6E81-53F8-B641-ADCC-9CB5A927D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20" y="267598"/>
            <a:ext cx="994468" cy="994468"/>
          </a:xfrm>
          <a:prstGeom prst="rect">
            <a:avLst/>
          </a:prstGeom>
        </p:spPr>
      </p:pic>
      <p:pic>
        <p:nvPicPr>
          <p:cNvPr id="8" name="Picture 7" descr="Three white women and an Asian American woman standing in a cluster outdoors at a charity run walk event. One of the women is wearing an &quot;HKNC&quot; t-shirt and focusing her attention on two of the other women who are using tactile sign language.  One of the women is holding a piece of paper and appears to be explaining the agenda or the route of the marathon event to the other woman, who is DeafBlind and is wearing a number pinned to her shirt. A fourth woman is wearing a baseball cap and staring into space. " title="Photo at HKNC Run Walk Even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319" y="2548716"/>
            <a:ext cx="4075566" cy="27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4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hoosh.wav"/>
          </p:stSnd>
        </p:sndAc>
      </p:transition>
    </mc:Choice>
    <mc:Fallback xmlns="">
      <p:transition spd="slow">
        <p:sndAc>
          <p:stSnd>
            <p:snd r:embed="rId8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7598"/>
            <a:ext cx="9144000" cy="87073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E79A"/>
                </a:solidFill>
                <a:latin typeface="Arial" charset="0"/>
                <a:ea typeface="Arial" charset="0"/>
                <a:cs typeface="Arial" charset="0"/>
              </a:rPr>
              <a:t>Current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194" y="1653140"/>
            <a:ext cx="11518710" cy="48841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FFF2C7"/>
                </a:solidFill>
                <a:latin typeface="Arial"/>
                <a:ea typeface="Arial" charset="0"/>
                <a:cs typeface="Arial"/>
              </a:rPr>
              <a:t>Goal: Use research on audio description, support inclusion, and high quality of life.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FFF2C7"/>
                </a:solidFill>
                <a:latin typeface="Arial"/>
                <a:ea typeface="Arial" charset="0"/>
                <a:cs typeface="Arial"/>
              </a:rPr>
              <a:t>Goal: Improve the quality of audio description so that it is useable and impactful.</a:t>
            </a:r>
            <a:endParaRPr lang="en-US" sz="2800" dirty="0">
              <a:solidFill>
                <a:srgbClr val="FFF2C7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1385799"/>
            <a:ext cx="12192000" cy="19878"/>
          </a:xfrm>
          <a:prstGeom prst="line">
            <a:avLst/>
          </a:prstGeom>
          <a:ln w="50800">
            <a:solidFill>
              <a:srgbClr val="9F2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9BCC0-92BD-DD47-B96A-0E9419FD2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E313C0-B03B-CE49-8165-CCE4452F199C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title="HKNC Logo">
            <a:extLst>
              <a:ext uri="{FF2B5EF4-FFF2-40B4-BE49-F238E27FC236}">
                <a16:creationId xmlns:a16="http://schemas.microsoft.com/office/drawing/2014/main" id="{884B6E81-53F8-B641-ADCC-9CB5A927D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20" y="267598"/>
            <a:ext cx="994468" cy="99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6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hoosh.wav"/>
          </p:stSnd>
        </p:sndAc>
      </p:transition>
    </mc:Choice>
    <mc:Fallback xmlns="">
      <p:transition spd="slow">
        <p:sndAc>
          <p:stSnd>
            <p:snd r:embed="rId8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7598"/>
            <a:ext cx="9144000" cy="87073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E79A"/>
                </a:solidFill>
                <a:latin typeface="Arial" charset="0"/>
                <a:ea typeface="Arial" charset="0"/>
                <a:cs typeface="Arial" charset="0"/>
              </a:rPr>
              <a:t>AD Research Questions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194" y="1653140"/>
            <a:ext cx="11518710" cy="4884137"/>
          </a:xfrm>
        </p:spPr>
        <p:txBody>
          <a:bodyPr>
            <a:normAutofit fontScale="70000" lnSpcReduction="20000"/>
          </a:bodyPr>
          <a:lstStyle/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What is the best way to describe portraits and people?</a:t>
            </a:r>
          </a:p>
          <a:p>
            <a:pPr marL="914400" lvl="1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Race</a:t>
            </a:r>
          </a:p>
          <a:p>
            <a:pPr marL="914400" lvl="1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Gender</a:t>
            </a:r>
          </a:p>
          <a:p>
            <a:pPr marL="914400" lvl="1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Age</a:t>
            </a:r>
          </a:p>
          <a:p>
            <a:pPr marL="914400" lvl="1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Disability</a:t>
            </a: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How does the context of what we are describing effect how best to describe it?</a:t>
            </a:r>
          </a:p>
          <a:p>
            <a:pPr marL="914400" lvl="1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Brochures</a:t>
            </a:r>
          </a:p>
          <a:p>
            <a:pPr marL="914400" lvl="1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Presentations</a:t>
            </a:r>
          </a:p>
          <a:p>
            <a:pPr marL="914400" lvl="1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Creative Works</a:t>
            </a:r>
          </a:p>
          <a:p>
            <a:pPr marL="914400" lvl="1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Live Action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1385799"/>
            <a:ext cx="12192000" cy="19878"/>
          </a:xfrm>
          <a:prstGeom prst="line">
            <a:avLst/>
          </a:prstGeom>
          <a:ln w="50800">
            <a:solidFill>
              <a:srgbClr val="9F2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9BCC0-92BD-DD47-B96A-0E9419FD22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E313C0-B03B-CE49-8165-CCE4452F199C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title="HKNC Logo">
            <a:extLst>
              <a:ext uri="{FF2B5EF4-FFF2-40B4-BE49-F238E27FC236}">
                <a16:creationId xmlns:a16="http://schemas.microsoft.com/office/drawing/2014/main" id="{884B6E81-53F8-B641-ADCC-9CB5A927D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20" y="267598"/>
            <a:ext cx="994468" cy="99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0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hoosh.wav"/>
          </p:stSnd>
        </p:sndAc>
      </p:transition>
    </mc:Choice>
    <mc:Fallback xmlns="">
      <p:transition spd="slow">
        <p:sndAc>
          <p:stSnd>
            <p:snd r:embed="rId8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420" y="241959"/>
            <a:ext cx="10345160" cy="1220008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E79A"/>
                </a:solidFill>
                <a:latin typeface="Arial" charset="0"/>
                <a:ea typeface="Arial" charset="0"/>
                <a:cs typeface="Arial" charset="0"/>
              </a:rPr>
              <a:t>This has been a presentation by the</a:t>
            </a:r>
            <a:br>
              <a:rPr lang="en-US" sz="4400" b="1" dirty="0">
                <a:solidFill>
                  <a:srgbClr val="FFE79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>
                <a:solidFill>
                  <a:srgbClr val="FFE79A"/>
                </a:solidFill>
                <a:latin typeface="Arial" charset="0"/>
                <a:ea typeface="Arial" charset="0"/>
                <a:cs typeface="Arial" charset="0"/>
              </a:rPr>
              <a:t>Helen Keller National Center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233" y="1995584"/>
            <a:ext cx="10487608" cy="46565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We hope this information has been helpful.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This power point is the property of HKNC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Please do not distribute or use for training purposes.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Contact Megan Conway for more information at: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rgbClr val="FFF2C7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Megan.conway@hknc.org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u="sng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1718836"/>
            <a:ext cx="12192000" cy="19878"/>
          </a:xfrm>
          <a:prstGeom prst="line">
            <a:avLst/>
          </a:prstGeom>
          <a:ln w="50800">
            <a:solidFill>
              <a:srgbClr val="9F2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E313C0-B03B-CE49-8165-CCE4452F199C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pic>
        <p:nvPicPr>
          <p:cNvPr id="9" name="Picture 8" descr="HKNC Logo">
            <a:extLst>
              <a:ext uri="{FF2B5EF4-FFF2-40B4-BE49-F238E27FC236}">
                <a16:creationId xmlns:a16="http://schemas.microsoft.com/office/drawing/2014/main" id="{84A9F5A2-CE5D-4FA8-B746-999DC83E3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175" y="6034083"/>
            <a:ext cx="3855649" cy="5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9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Whoosh.wav"/>
          </p:stSnd>
        </p:sndAc>
      </p:transition>
    </mc:Choice>
    <mc:Fallback xmlns="">
      <p:transition spd="slow">
        <p:sndAc>
          <p:stSnd>
            <p:snd r:embed="rId5" name="Whoosh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NC Presentation " id="{8DB7C448-4E6A-D74D-95C0-7D9DFD4020D1}" vid="{5713780D-531E-1145-B086-61C8499A16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HKNC PPT Template</Template>
  <TotalTime>229</TotalTime>
  <Words>258</Words>
  <Application>Microsoft Office PowerPoint</Application>
  <PresentationFormat>Widescreen</PresentationFormat>
  <Paragraphs>54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</vt:lpstr>
      <vt:lpstr>Office Theme</vt:lpstr>
      <vt:lpstr>Why Audio Description and What’s Next</vt:lpstr>
      <vt:lpstr>AD and the Community</vt:lpstr>
      <vt:lpstr>Accessibility and Inclusion</vt:lpstr>
      <vt:lpstr>Current Research</vt:lpstr>
      <vt:lpstr>AD Research Questions</vt:lpstr>
      <vt:lpstr>This has been a presentation by the Helen Keller National Center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Training</dc:title>
  <dc:creator>Microsoft Office User</dc:creator>
  <cp:lastModifiedBy>ryan lensman</cp:lastModifiedBy>
  <cp:revision>61</cp:revision>
  <dcterms:created xsi:type="dcterms:W3CDTF">2017-09-21T16:37:45Z</dcterms:created>
  <dcterms:modified xsi:type="dcterms:W3CDTF">2021-10-19T18:29:32Z</dcterms:modified>
</cp:coreProperties>
</file>